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0"/>
  </p:notesMasterIdLst>
  <p:handoutMasterIdLst>
    <p:handoutMasterId r:id="rId21"/>
  </p:handoutMasterIdLst>
  <p:sldIdLst>
    <p:sldId id="522" r:id="rId2"/>
    <p:sldId id="635" r:id="rId3"/>
    <p:sldId id="703" r:id="rId4"/>
    <p:sldId id="775" r:id="rId5"/>
    <p:sldId id="776" r:id="rId6"/>
    <p:sldId id="777" r:id="rId7"/>
    <p:sldId id="780" r:id="rId8"/>
    <p:sldId id="785" r:id="rId9"/>
    <p:sldId id="784" r:id="rId10"/>
    <p:sldId id="727" r:id="rId11"/>
    <p:sldId id="799" r:id="rId12"/>
    <p:sldId id="800" r:id="rId13"/>
    <p:sldId id="792" r:id="rId14"/>
    <p:sldId id="801" r:id="rId15"/>
    <p:sldId id="793" r:id="rId16"/>
    <p:sldId id="794" r:id="rId17"/>
    <p:sldId id="733" r:id="rId18"/>
    <p:sldId id="795" r:id="rId19"/>
  </p:sldIdLst>
  <p:sldSz cx="9144000" cy="6858000" type="screen4x3"/>
  <p:notesSz cx="6985000" cy="928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3399"/>
    <a:srgbClr val="FF3300"/>
    <a:srgbClr val="9AE2EE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9" autoAdjust="0"/>
    <p:restoredTop sz="84379" autoAdjust="0"/>
  </p:normalViewPr>
  <p:slideViewPr>
    <p:cSldViewPr>
      <p:cViewPr>
        <p:scale>
          <a:sx n="75" d="100"/>
          <a:sy n="75" d="100"/>
        </p:scale>
        <p:origin x="-135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CFF01C-BD9D-4A62-9A74-18D69043F168}" type="datetimeFigureOut">
              <a:rPr lang="en-US"/>
              <a:pPr>
                <a:defRPr/>
              </a:pPr>
              <a:t>9/6/2015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8625AF-36FA-433A-8A50-6575745CE3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72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fld id="{796BBF14-0BBF-4214-8D3B-ED06C09F4B45}" type="datetimeFigureOut">
              <a:rPr lang="en-GB"/>
              <a:pPr>
                <a:defRPr/>
              </a:pPr>
              <a:t>06/09/2015</a:t>
            </a:fld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fld id="{56BFD3E8-928F-4D54-826D-4F1C789FC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99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684213"/>
            <a:ext cx="4676775" cy="35067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3549" y="4419428"/>
            <a:ext cx="5170840" cy="4190559"/>
          </a:xfrm>
          <a:noFill/>
        </p:spPr>
        <p:txBody>
          <a:bodyPr wrap="square" lIns="91359" tIns="45680" rIns="91359" bIns="456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65539" name="Slide Number Placeholder 3"/>
          <p:cNvSpPr txBox="1">
            <a:spLocks noGrp="1"/>
          </p:cNvSpPr>
          <p:nvPr/>
        </p:nvSpPr>
        <p:spPr bwMode="auto">
          <a:xfrm>
            <a:off x="3954934" y="8838856"/>
            <a:ext cx="3043002" cy="4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9" tIns="45680" rIns="91359" bIns="45680" anchor="b"/>
          <a:lstStyle/>
          <a:p>
            <a:pPr algn="r"/>
            <a:fld id="{CE0CC107-1E0C-4E43-BA43-49C1B9CD05DA}" type="slidenum">
              <a:rPr lang="en-GB" altLang="en-US" sz="1200">
                <a:latin typeface="Calibri" pitchFamily="34" charset="0"/>
              </a:rPr>
              <a:pPr algn="r"/>
              <a:t>13</a:t>
            </a:fld>
            <a:endParaRPr lang="en-GB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684213"/>
            <a:ext cx="4676775" cy="35067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3549" y="4419428"/>
            <a:ext cx="5170840" cy="4190559"/>
          </a:xfrm>
          <a:noFill/>
        </p:spPr>
        <p:txBody>
          <a:bodyPr wrap="square" lIns="91359" tIns="45680" rIns="91359" bIns="456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65539" name="Slide Number Placeholder 3"/>
          <p:cNvSpPr txBox="1">
            <a:spLocks noGrp="1"/>
          </p:cNvSpPr>
          <p:nvPr/>
        </p:nvSpPr>
        <p:spPr bwMode="auto">
          <a:xfrm>
            <a:off x="3954934" y="8838856"/>
            <a:ext cx="3043002" cy="4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9" tIns="45680" rIns="91359" bIns="45680" anchor="b"/>
          <a:lstStyle/>
          <a:p>
            <a:pPr algn="r"/>
            <a:fld id="{CE0CC107-1E0C-4E43-BA43-49C1B9CD05DA}" type="slidenum">
              <a:rPr lang="en-GB" altLang="en-US" sz="1200">
                <a:latin typeface="Calibri" pitchFamily="34" charset="0"/>
              </a:rPr>
              <a:pPr algn="r"/>
              <a:t>14</a:t>
            </a:fld>
            <a:endParaRPr lang="en-GB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35172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AD2E005-8C72-4949-B090-7E886B1AA5EE}" type="slidenum">
              <a:rPr lang="en-GB" sz="1200">
                <a:latin typeface="Constantia" pitchFamily="18" charset="0"/>
              </a:rPr>
              <a:pPr algn="r"/>
              <a:t>15</a:t>
            </a:fld>
            <a:endParaRPr lang="en-GB" sz="1200">
              <a:latin typeface="Constantia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35172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AD2E005-8C72-4949-B090-7E886B1AA5EE}" type="slidenum">
              <a:rPr lang="en-GB" sz="1200">
                <a:latin typeface="Constantia" pitchFamily="18" charset="0"/>
              </a:rPr>
              <a:pPr algn="r"/>
              <a:t>16</a:t>
            </a:fld>
            <a:endParaRPr lang="en-GB" sz="1200">
              <a:latin typeface="Constantia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20F77-3385-49E6-9C15-5C2825A01CEA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10547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DD11F2-DEA8-412D-95CD-C0A3CA3691A8}" type="slidenum">
              <a:rPr lang="en-GB" sz="1200">
                <a:latin typeface="Constantia" pitchFamily="18" charset="0"/>
              </a:rPr>
              <a:pPr algn="r"/>
              <a:t>2</a:t>
            </a:fld>
            <a:endParaRPr lang="en-GB" sz="1200">
              <a:latin typeface="Constantia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FD3E8-928F-4D54-826D-4F1C789FCF0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95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10547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DD11F2-DEA8-412D-95CD-C0A3CA3691A8}" type="slidenum">
              <a:rPr lang="en-GB" sz="1200">
                <a:latin typeface="Constantia" pitchFamily="18" charset="0"/>
              </a:rPr>
              <a:pPr algn="r"/>
              <a:t>5</a:t>
            </a:fld>
            <a:endParaRPr lang="en-GB" sz="1200">
              <a:latin typeface="Constantia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10547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DD11F2-DEA8-412D-95CD-C0A3CA3691A8}" type="slidenum">
              <a:rPr lang="en-GB" sz="1200">
                <a:latin typeface="Constantia" pitchFamily="18" charset="0"/>
              </a:rPr>
              <a:pPr algn="r"/>
              <a:t>6</a:t>
            </a:fld>
            <a:endParaRPr lang="en-GB" sz="1200">
              <a:latin typeface="Constantia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10547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DD11F2-DEA8-412D-95CD-C0A3CA3691A8}" type="slidenum">
              <a:rPr lang="en-GB" sz="1200">
                <a:latin typeface="Constantia" pitchFamily="18" charset="0"/>
              </a:rPr>
              <a:pPr algn="r"/>
              <a:t>7</a:t>
            </a:fld>
            <a:endParaRPr lang="en-GB" sz="1200">
              <a:latin typeface="Constantia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684213"/>
            <a:ext cx="4676775" cy="35067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3550" y="4419428"/>
            <a:ext cx="5170840" cy="4190559"/>
          </a:xfrm>
          <a:noFill/>
        </p:spPr>
        <p:txBody>
          <a:bodyPr wrap="square" lIns="91359" tIns="45680" rIns="91359" bIns="456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954935" y="8838856"/>
            <a:ext cx="3043002" cy="4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9" tIns="45680" rIns="91359" bIns="45680" anchor="b"/>
          <a:lstStyle/>
          <a:p>
            <a:pPr algn="r"/>
            <a:fld id="{2B84322B-555D-4A63-B601-611A1C5E88E4}" type="slidenum">
              <a:rPr lang="en-GB" altLang="en-US" sz="1200">
                <a:solidFill>
                  <a:prstClr val="black"/>
                </a:solidFill>
                <a:latin typeface="Calibri" pitchFamily="34" charset="0"/>
              </a:rPr>
              <a:pPr algn="r"/>
              <a:t>9</a:t>
            </a:fld>
            <a:endParaRPr lang="en-GB" alt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684213"/>
            <a:ext cx="4676775" cy="35067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3549" y="4419428"/>
            <a:ext cx="5170840" cy="4190559"/>
          </a:xfrm>
          <a:noFill/>
        </p:spPr>
        <p:txBody>
          <a:bodyPr wrap="square" lIns="91359" tIns="45680" rIns="91359" bIns="456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65539" name="Slide Number Placeholder 3"/>
          <p:cNvSpPr txBox="1">
            <a:spLocks noGrp="1"/>
          </p:cNvSpPr>
          <p:nvPr/>
        </p:nvSpPr>
        <p:spPr bwMode="auto">
          <a:xfrm>
            <a:off x="3954934" y="8838856"/>
            <a:ext cx="3043002" cy="4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9" tIns="45680" rIns="91359" bIns="45680" anchor="b"/>
          <a:lstStyle/>
          <a:p>
            <a:pPr algn="r"/>
            <a:fld id="{CE0CC107-1E0C-4E43-BA43-49C1B9CD05DA}" type="slidenum">
              <a:rPr lang="en-GB" altLang="en-US" sz="1200">
                <a:latin typeface="Calibri" pitchFamily="34" charset="0"/>
              </a:rPr>
              <a:pPr algn="r"/>
              <a:t>11</a:t>
            </a:fld>
            <a:endParaRPr lang="en-GB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0463" y="684213"/>
            <a:ext cx="4676775" cy="35067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3549" y="4419428"/>
            <a:ext cx="5170840" cy="4190559"/>
          </a:xfrm>
          <a:noFill/>
        </p:spPr>
        <p:txBody>
          <a:bodyPr wrap="square" lIns="91359" tIns="45680" rIns="91359" bIns="456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/>
          </a:p>
        </p:txBody>
      </p:sp>
      <p:sp>
        <p:nvSpPr>
          <p:cNvPr id="65539" name="Slide Number Placeholder 3"/>
          <p:cNvSpPr txBox="1">
            <a:spLocks noGrp="1"/>
          </p:cNvSpPr>
          <p:nvPr/>
        </p:nvSpPr>
        <p:spPr bwMode="auto">
          <a:xfrm>
            <a:off x="3954934" y="8838856"/>
            <a:ext cx="3043002" cy="4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9" tIns="45680" rIns="91359" bIns="45680" anchor="b"/>
          <a:lstStyle/>
          <a:p>
            <a:pPr algn="r"/>
            <a:fld id="{CE0CC107-1E0C-4E43-BA43-49C1B9CD05DA}" type="slidenum">
              <a:rPr lang="en-GB" altLang="en-US" sz="1200">
                <a:latin typeface="Calibri" pitchFamily="34" charset="0"/>
              </a:rPr>
              <a:pPr algn="r"/>
              <a:t>12</a:t>
            </a:fld>
            <a:endParaRPr lang="en-GB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0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pipedrop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55038" y="873125"/>
            <a:ext cx="58896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04" name="Title Placeholder 8"/>
          <p:cNvSpPr>
            <a:spLocks noGrp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 algn="r">
              <a:defRPr b="1" smtClean="0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50205" name="Text Placeholder 29"/>
          <p:cNvSpPr>
            <a:spLocks noGrp="1"/>
          </p:cNvSpPr>
          <p:nvPr>
            <p:ph type="subTitle" idx="1"/>
          </p:nvPr>
        </p:nvSpPr>
        <p:spPr>
          <a:xfrm>
            <a:off x="2058988" y="3284538"/>
            <a:ext cx="6400800" cy="1752600"/>
          </a:xfrm>
          <a:effectLst>
            <a:outerShdw dist="28398" dir="3806097" algn="ctr" rotWithShape="0">
              <a:schemeClr val="tx1"/>
            </a:outerShdw>
          </a:effectLst>
        </p:spPr>
        <p:txBody>
          <a:bodyPr/>
          <a:lstStyle>
            <a:lvl1pPr marL="0" indent="0" algn="r">
              <a:buFont typeface="Wingdings 2" pitchFamily="18" charset="2"/>
              <a:buNone/>
              <a:defRPr smtClean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GB" smtClean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0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pipedrop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55038" y="873125"/>
            <a:ext cx="58896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2148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8" descr="Logo SW4EU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99313" y="976312"/>
            <a:ext cx="19446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8721850" y="878063"/>
            <a:ext cx="409450" cy="145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00200"/>
            <a:ext cx="38528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2350" y="1600200"/>
            <a:ext cx="38544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7088" y="62372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2163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2588" y="6245225"/>
            <a:ext cx="195421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92E11-2A94-4612-9608-E6DAB11829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FBE4A2-B128-423F-8EEA-5ACD67C2E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14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28813"/>
            <a:ext cx="82296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3357563" y="6356350"/>
            <a:ext cx="1071562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8B0807B-CEB2-448F-B402-3B8380BC3222}" type="datetimeFigureOut">
              <a:rPr lang="en-US"/>
              <a:pPr>
                <a:defRPr/>
              </a:pPr>
              <a:t>9/6/2015</a:t>
            </a:fld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05325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046E5CE7-12BA-4819-BA01-A8C8622B1D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7" r:id="rId3"/>
    <p:sldLayoutId id="2147483698" r:id="rId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9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 idx="4294967295"/>
          </p:nvPr>
        </p:nvSpPr>
        <p:spPr>
          <a:xfrm>
            <a:off x="313679" y="1664804"/>
            <a:ext cx="8229600" cy="1143000"/>
          </a:xfrm>
        </p:spPr>
        <p:txBody>
          <a:bodyPr/>
          <a:lstStyle/>
          <a:p>
            <a:pPr algn="ctr"/>
            <a:r>
              <a:rPr lang="en-GB" sz="2400" b="1" dirty="0" smtClean="0"/>
              <a:t>CLOUD BASED MACHINE LEARNING APPROACHES FOR LEAKAGE ASSESSMENT AND MANAGEMENT IN SMART WATER NETWORKS</a:t>
            </a:r>
          </a:p>
        </p:txBody>
      </p:sp>
      <p:sp>
        <p:nvSpPr>
          <p:cNvPr id="9218" name="Rectangle 3"/>
          <p:cNvSpPr txBox="1">
            <a:spLocks noChangeArrowheads="1"/>
          </p:cNvSpPr>
          <p:nvPr/>
        </p:nvSpPr>
        <p:spPr bwMode="auto">
          <a:xfrm>
            <a:off x="2798130" y="2816932"/>
            <a:ext cx="357822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400" b="1" dirty="0">
                <a:latin typeface="Calibri" panose="020F0502020204030204" pitchFamily="34" charset="0"/>
              </a:rPr>
              <a:t>Dr. Steve </a:t>
            </a:r>
            <a:r>
              <a:rPr lang="en-US" sz="2400" b="1" dirty="0" err="1">
                <a:latin typeface="Calibri" panose="020F0502020204030204" pitchFamily="34" charset="0"/>
              </a:rPr>
              <a:t>Mounce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400" dirty="0" smtClean="0">
                <a:latin typeface="Calibri" panose="020F0502020204030204" pitchFamily="34" charset="0"/>
              </a:rPr>
              <a:t>Ms. Catalina </a:t>
            </a:r>
            <a:r>
              <a:rPr lang="en-US" sz="2400" dirty="0" err="1" smtClean="0">
                <a:latin typeface="Calibri" panose="020F0502020204030204" pitchFamily="34" charset="0"/>
              </a:rPr>
              <a:t>Pedroza</a:t>
            </a:r>
            <a:r>
              <a:rPr lang="en-US" sz="2400" dirty="0" smtClean="0">
                <a:latin typeface="Calibri" panose="020F0502020204030204" pitchFamily="34" charset="0"/>
              </a:rPr>
              <a:t>,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</a:endParaRP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400" dirty="0">
                <a:latin typeface="Calibri" panose="020F0502020204030204" pitchFamily="34" charset="0"/>
              </a:rPr>
              <a:t>Dr. </a:t>
            </a:r>
            <a:r>
              <a:rPr lang="en-US" sz="2400" dirty="0" smtClean="0">
                <a:latin typeface="Calibri" panose="020F0502020204030204" pitchFamily="34" charset="0"/>
              </a:rPr>
              <a:t>Tom Jackson, </a:t>
            </a:r>
            <a:endParaRPr lang="en-US" sz="2400" dirty="0">
              <a:latin typeface="Calibri" panose="020F0502020204030204" pitchFamily="34" charset="0"/>
            </a:endParaRP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400" dirty="0" smtClean="0">
                <a:latin typeface="Calibri" panose="020F0502020204030204" pitchFamily="34" charset="0"/>
              </a:rPr>
              <a:t>Dr. Paul Linford </a:t>
            </a:r>
            <a:r>
              <a:rPr lang="en-US" sz="2400" dirty="0">
                <a:latin typeface="Calibri" panose="020F0502020204030204" pitchFamily="34" charset="0"/>
              </a:rPr>
              <a:t>and 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400" dirty="0">
                <a:latin typeface="Calibri" panose="020F0502020204030204" pitchFamily="34" charset="0"/>
              </a:rPr>
              <a:t>Prof. </a:t>
            </a:r>
            <a:r>
              <a:rPr lang="en-US" sz="2400" dirty="0" err="1">
                <a:latin typeface="Calibri" panose="020F0502020204030204" pitchFamily="34" charset="0"/>
              </a:rPr>
              <a:t>Joby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Boxall</a:t>
            </a:r>
            <a:endParaRPr lang="en-US" sz="2400" dirty="0">
              <a:latin typeface="Calibri" panose="020F0502020204030204" pitchFamily="34" charset="0"/>
            </a:endParaRP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400" dirty="0">
                <a:solidFill>
                  <a:srgbClr val="0076A3"/>
                </a:solidFill>
              </a:rPr>
              <a:t/>
            </a:r>
            <a:br>
              <a:rPr lang="en-US" sz="2400" dirty="0">
                <a:solidFill>
                  <a:srgbClr val="0076A3"/>
                </a:solidFill>
              </a:rPr>
            </a:br>
            <a:endParaRPr lang="en-US" sz="2400" dirty="0">
              <a:solidFill>
                <a:srgbClr val="0076A3"/>
              </a:solidFill>
            </a:endParaRPr>
          </a:p>
        </p:txBody>
      </p:sp>
      <p:pic>
        <p:nvPicPr>
          <p:cNvPr id="9220" name="Picture 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8300" y="6121400"/>
            <a:ext cx="24257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648494" y="5775647"/>
            <a:ext cx="7762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DMU, Leicester, UK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9225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27750"/>
            <a:ext cx="12969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8" y="4950506"/>
            <a:ext cx="8467725" cy="7334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92" y="2132856"/>
            <a:ext cx="7465308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115096"/>
            <a:ext cx="2809875" cy="495300"/>
          </a:xfrm>
          <a:prstGeom prst="rect">
            <a:avLst/>
          </a:prstGeom>
        </p:spPr>
      </p:pic>
      <p:sp>
        <p:nvSpPr>
          <p:cNvPr id="4" name="Content Placeholder 1702"/>
          <p:cNvSpPr txBox="1">
            <a:spLocks/>
          </p:cNvSpPr>
          <p:nvPr/>
        </p:nvSpPr>
        <p:spPr bwMode="auto">
          <a:xfrm>
            <a:off x="7128284" y="2780928"/>
            <a:ext cx="21163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4"/>
              </a:buBlip>
            </a:pPr>
            <a:r>
              <a:rPr lang="en-GB" sz="2000" dirty="0" smtClean="0">
                <a:solidFill>
                  <a:schemeClr val="tx2"/>
                </a:solidFill>
              </a:rPr>
              <a:t>Kernel that approximates to Euclidean distance gives good results (other kernels possible)</a:t>
            </a: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4"/>
              </a:buBlip>
            </a:pPr>
            <a:r>
              <a:rPr lang="en-GB" sz="2000" dirty="0">
                <a:solidFill>
                  <a:schemeClr val="tx2"/>
                </a:solidFill>
              </a:rPr>
              <a:t>Then uses binary ANN based k-NN technique</a:t>
            </a: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4"/>
              </a:buBlip>
            </a:pPr>
            <a:endParaRPr lang="en-GB" sz="2000" dirty="0" smtClean="0">
              <a:solidFill>
                <a:schemeClr val="tx2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2349" y="908720"/>
            <a:ext cx="6623967" cy="707886"/>
          </a:xfrm>
        </p:spPr>
        <p:txBody>
          <a:bodyPr wrap="square" lIns="91440" rIns="91440" bIns="45720">
            <a:spAutoFit/>
          </a:bodyPr>
          <a:lstStyle/>
          <a:p>
            <a:r>
              <a:rPr lang="en-GB" altLang="en-US" sz="4000" dirty="0" smtClean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2589651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830501"/>
            <a:ext cx="6623967" cy="707886"/>
          </a:xfrm>
        </p:spPr>
        <p:txBody>
          <a:bodyPr wrap="square" lIns="91440" rIns="91440" bIns="45720">
            <a:spAutoFit/>
          </a:bodyPr>
          <a:lstStyle/>
          <a:p>
            <a:r>
              <a:rPr lang="en-GB" altLang="en-US" sz="4000" dirty="0" smtClean="0"/>
              <a:t>Case study analysis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94293"/>
            <a:ext cx="6696744" cy="3384376"/>
          </a:xfrm>
          <a:prstGeom prst="rect">
            <a:avLst/>
          </a:prstGeom>
          <a:noFill/>
        </p:spPr>
      </p:pic>
      <p:sp>
        <p:nvSpPr>
          <p:cNvPr id="6" name="Content Placeholder 1702"/>
          <p:cNvSpPr txBox="1">
            <a:spLocks/>
          </p:cNvSpPr>
          <p:nvPr/>
        </p:nvSpPr>
        <p:spPr bwMode="auto">
          <a:xfrm>
            <a:off x="431540" y="1484783"/>
            <a:ext cx="8532948" cy="180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4"/>
              </a:buBlip>
            </a:pPr>
            <a:r>
              <a:rPr lang="en-GB" sz="2400" dirty="0" smtClean="0">
                <a:solidFill>
                  <a:schemeClr val="tx2"/>
                </a:solidFill>
              </a:rPr>
              <a:t>Historical </a:t>
            </a:r>
            <a:r>
              <a:rPr lang="en-GB" sz="2400" dirty="0">
                <a:solidFill>
                  <a:schemeClr val="tx2"/>
                </a:solidFill>
              </a:rPr>
              <a:t>case study Jan 2013- June 2014</a:t>
            </a: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4"/>
              </a:buBlip>
            </a:pPr>
            <a:r>
              <a:rPr lang="en-GB" sz="2400" dirty="0">
                <a:solidFill>
                  <a:schemeClr val="tx2"/>
                </a:solidFill>
              </a:rPr>
              <a:t>DMA inlet flows - AURA detectors were created per site with fixed width binning and default width parabolic kernels, trained with several weeks normal data (after pre-processing).</a:t>
            </a: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4"/>
              </a:buBlip>
            </a:pP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35052" y="368660"/>
            <a:ext cx="4733925" cy="701675"/>
          </a:xfrm>
        </p:spPr>
        <p:txBody>
          <a:bodyPr lIns="91440" rIns="91440" bIns="45720">
            <a:spAutoFit/>
          </a:bodyPr>
          <a:lstStyle/>
          <a:p>
            <a:r>
              <a:rPr lang="en-GB" altLang="en-US" sz="4000" dirty="0" smtClean="0"/>
              <a:t>E8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772646"/>
            <a:ext cx="9144000" cy="54868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tx2"/>
                </a:solidFill>
              </a:rPr>
              <a:t>70 Global Threshold, 1787 novelties were present out of 42912 states (~4%). </a:t>
            </a:r>
            <a:r>
              <a:rPr lang="en-US" altLang="en-US" sz="2000" dirty="0" smtClean="0">
                <a:solidFill>
                  <a:schemeClr val="tx2"/>
                </a:solidFill>
              </a:rPr>
              <a:t>AURA-Alert </a:t>
            </a:r>
            <a:r>
              <a:rPr lang="en-US" altLang="en-US" sz="2000" dirty="0">
                <a:solidFill>
                  <a:schemeClr val="tx2"/>
                </a:solidFill>
              </a:rPr>
              <a:t>output can be seen in the ‘Match Distance’ </a:t>
            </a:r>
            <a:r>
              <a:rPr lang="en-US" altLang="en-US" sz="2000" dirty="0" smtClean="0">
                <a:solidFill>
                  <a:schemeClr val="tx2"/>
                </a:solidFill>
              </a:rPr>
              <a:t>channel</a:t>
            </a:r>
          </a:p>
          <a:p>
            <a:pPr>
              <a:lnSpc>
                <a:spcPct val="80000"/>
              </a:lnSpc>
            </a:pPr>
            <a:r>
              <a:rPr lang="en-GB" altLang="en-US" sz="2000" dirty="0" smtClean="0">
                <a:solidFill>
                  <a:schemeClr val="tx2"/>
                </a:solidFill>
              </a:rPr>
              <a:t>Highly </a:t>
            </a:r>
            <a:r>
              <a:rPr lang="en-GB" altLang="en-US" sz="2000" dirty="0">
                <a:solidFill>
                  <a:schemeClr val="tx2"/>
                </a:solidFill>
              </a:rPr>
              <a:t>novel flow corresponds to significant periods of zero (sensor failure) and a large abnormal increase 23/8-25/8/2013 on the </a:t>
            </a:r>
            <a:r>
              <a:rPr lang="en-GB" altLang="en-US" sz="2000" dirty="0" smtClean="0">
                <a:solidFill>
                  <a:schemeClr val="tx2"/>
                </a:solidFill>
              </a:rPr>
              <a:t>flow (top) channel</a:t>
            </a:r>
            <a:r>
              <a:rPr lang="en-GB" altLang="en-US" sz="2000" dirty="0">
                <a:solidFill>
                  <a:schemeClr val="tx2"/>
                </a:solidFill>
              </a:rPr>
              <a:t>. </a:t>
            </a:r>
            <a:endParaRPr lang="en-GB" alt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0" y="1052736"/>
            <a:ext cx="8694340" cy="471991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337960" y="1412776"/>
            <a:ext cx="288032" cy="3744416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18080" y="1268760"/>
            <a:ext cx="360040" cy="3744416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22136" y="1292460"/>
            <a:ext cx="144016" cy="3744416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18680" y="1268760"/>
            <a:ext cx="144016" cy="3744416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68444" y="1034734"/>
            <a:ext cx="504056" cy="82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720" y="440668"/>
            <a:ext cx="4733925" cy="701675"/>
          </a:xfrm>
        </p:spPr>
        <p:txBody>
          <a:bodyPr lIns="91440" rIns="91440" bIns="45720">
            <a:spAutoFit/>
          </a:bodyPr>
          <a:lstStyle/>
          <a:p>
            <a:r>
              <a:rPr lang="en-GB" altLang="en-US" sz="4000" dirty="0" smtClean="0"/>
              <a:t>E14 zoom</a:t>
            </a: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884875" cy="5292588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576" y="6444716"/>
            <a:ext cx="5904656" cy="41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 sz="2000" dirty="0" smtClean="0">
                <a:solidFill>
                  <a:schemeClr val="tx2"/>
                </a:solidFill>
              </a:rPr>
              <a:t>1994 </a:t>
            </a:r>
            <a:r>
              <a:rPr lang="en-GB" altLang="en-US" sz="2000" dirty="0">
                <a:solidFill>
                  <a:schemeClr val="tx2"/>
                </a:solidFill>
              </a:rPr>
              <a:t>novelties out of 51757 states (~3.8%).</a:t>
            </a:r>
            <a:endParaRPr lang="en-GB" altLang="en-US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720" y="675097"/>
            <a:ext cx="4733925" cy="701675"/>
          </a:xfrm>
        </p:spPr>
        <p:txBody>
          <a:bodyPr lIns="91440" rIns="91440" bIns="45720">
            <a:spAutoFit/>
          </a:bodyPr>
          <a:lstStyle/>
          <a:p>
            <a:r>
              <a:rPr lang="en-GB" altLang="en-US" sz="4000" dirty="0" smtClean="0"/>
              <a:t>E2 zoom</a:t>
            </a:r>
          </a:p>
        </p:txBody>
      </p:sp>
      <p:pic>
        <p:nvPicPr>
          <p:cNvPr id="399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92" y="1391692"/>
            <a:ext cx="4959903" cy="484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36196" y="2072378"/>
            <a:ext cx="2286000" cy="417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altLang="en-US" sz="2400" dirty="0" smtClean="0">
                <a:solidFill>
                  <a:schemeClr val="tx2"/>
                </a:solidFill>
              </a:rPr>
              <a:t>DMA </a:t>
            </a:r>
            <a:r>
              <a:rPr lang="en-GB" altLang="en-US" sz="2400" dirty="0">
                <a:solidFill>
                  <a:schemeClr val="tx2"/>
                </a:solidFill>
              </a:rPr>
              <a:t>E2 results: 1981 novelties of 51744 states</a:t>
            </a:r>
          </a:p>
          <a:p>
            <a:pPr>
              <a:lnSpc>
                <a:spcPct val="80000"/>
              </a:lnSpc>
            </a:pPr>
            <a:endParaRPr lang="en-GB" altLang="en-US" sz="24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400" dirty="0">
                <a:solidFill>
                  <a:schemeClr val="tx2"/>
                </a:solidFill>
              </a:rPr>
              <a:t>Zoom of a detected event that was correlated with customer contact and leak repair information.</a:t>
            </a:r>
          </a:p>
          <a:p>
            <a:pPr>
              <a:lnSpc>
                <a:spcPct val="80000"/>
              </a:lnSpc>
            </a:pPr>
            <a:endParaRPr lang="en-US" alt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 idx="4294967295"/>
          </p:nvPr>
        </p:nvSpPr>
        <p:spPr>
          <a:xfrm>
            <a:off x="468313" y="584200"/>
            <a:ext cx="8229600" cy="1143000"/>
          </a:xfrm>
        </p:spPr>
        <p:txBody>
          <a:bodyPr anchor="ctr"/>
          <a:lstStyle/>
          <a:p>
            <a:r>
              <a:rPr lang="en-GB" dirty="0" smtClean="0"/>
              <a:t>Conclusions</a:t>
            </a:r>
          </a:p>
        </p:txBody>
      </p:sp>
      <p:sp>
        <p:nvSpPr>
          <p:cNvPr id="134147" name="Content Placeholder 1702"/>
          <p:cNvSpPr txBox="1">
            <a:spLocks/>
          </p:cNvSpPr>
          <p:nvPr/>
        </p:nvSpPr>
        <p:spPr bwMode="auto">
          <a:xfrm>
            <a:off x="323528" y="1268475"/>
            <a:ext cx="8820472" cy="543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GB" sz="2000" b="1" dirty="0">
              <a:solidFill>
                <a:srgbClr val="FFFF00"/>
              </a:solidFill>
            </a:endParaRP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3"/>
              </a:buBlip>
            </a:pPr>
            <a:r>
              <a:rPr lang="en-GB" sz="2400" dirty="0" smtClean="0">
                <a:solidFill>
                  <a:schemeClr val="tx2"/>
                </a:solidFill>
              </a:rPr>
              <a:t>A </a:t>
            </a:r>
            <a:r>
              <a:rPr lang="en-GB" sz="2400" b="1" dirty="0" smtClean="0">
                <a:solidFill>
                  <a:schemeClr val="tx2"/>
                </a:solidFill>
              </a:rPr>
              <a:t>Condition </a:t>
            </a:r>
            <a:r>
              <a:rPr lang="en-GB" sz="2400" b="1" dirty="0">
                <a:solidFill>
                  <a:schemeClr val="tx2"/>
                </a:solidFill>
              </a:rPr>
              <a:t>Monitoring </a:t>
            </a:r>
            <a:r>
              <a:rPr lang="en-GB" sz="2400" dirty="0" smtClean="0">
                <a:solidFill>
                  <a:schemeClr val="tx2"/>
                </a:solidFill>
              </a:rPr>
              <a:t>approach </a:t>
            </a:r>
            <a:r>
              <a:rPr lang="en-GB" sz="2400" dirty="0">
                <a:solidFill>
                  <a:schemeClr val="tx2"/>
                </a:solidFill>
              </a:rPr>
              <a:t>for </a:t>
            </a:r>
            <a:r>
              <a:rPr lang="en-GB" sz="2400" b="1" dirty="0">
                <a:solidFill>
                  <a:schemeClr val="tx2"/>
                </a:solidFill>
              </a:rPr>
              <a:t>Smart Networks </a:t>
            </a:r>
            <a:r>
              <a:rPr lang="en-GB" sz="2400" dirty="0">
                <a:solidFill>
                  <a:schemeClr val="tx2"/>
                </a:solidFill>
              </a:rPr>
              <a:t>can </a:t>
            </a:r>
            <a:r>
              <a:rPr lang="en-GB" sz="2400" dirty="0" smtClean="0">
                <a:solidFill>
                  <a:schemeClr val="tx2"/>
                </a:solidFill>
              </a:rPr>
              <a:t>allow the </a:t>
            </a:r>
            <a:r>
              <a:rPr lang="en-GB" sz="2400" dirty="0">
                <a:solidFill>
                  <a:schemeClr val="tx2"/>
                </a:solidFill>
              </a:rPr>
              <a:t>early detection of potential faults in </a:t>
            </a:r>
            <a:r>
              <a:rPr lang="en-GB" sz="2400" dirty="0" smtClean="0">
                <a:solidFill>
                  <a:schemeClr val="tx2"/>
                </a:solidFill>
              </a:rPr>
              <a:t>assets </a:t>
            </a: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3"/>
              </a:buBlip>
            </a:pPr>
            <a:r>
              <a:rPr lang="en-GB" sz="2400" b="1" dirty="0" smtClean="0">
                <a:solidFill>
                  <a:schemeClr val="tx2"/>
                </a:solidFill>
              </a:rPr>
              <a:t>AURA-Alert</a:t>
            </a:r>
            <a:r>
              <a:rPr lang="en-GB" sz="2400" dirty="0" smtClean="0">
                <a:solidFill>
                  <a:schemeClr val="tx2"/>
                </a:solidFill>
              </a:rPr>
              <a:t> can </a:t>
            </a:r>
            <a:r>
              <a:rPr lang="en-GB" sz="2400" dirty="0">
                <a:solidFill>
                  <a:schemeClr val="tx2"/>
                </a:solidFill>
              </a:rPr>
              <a:t>rapidly learn and model the normal operating envelope for a system. </a:t>
            </a:r>
            <a:r>
              <a:rPr lang="en-GB" sz="2400" dirty="0" smtClean="0">
                <a:solidFill>
                  <a:schemeClr val="tx2"/>
                </a:solidFill>
              </a:rPr>
              <a:t>A continuous </a:t>
            </a:r>
            <a:r>
              <a:rPr lang="en-GB" sz="2400" dirty="0">
                <a:solidFill>
                  <a:schemeClr val="tx2"/>
                </a:solidFill>
              </a:rPr>
              <a:t>novelty score can be utilised to enable the detection of </a:t>
            </a:r>
            <a:r>
              <a:rPr lang="en-GB" sz="2400" b="1" dirty="0">
                <a:solidFill>
                  <a:schemeClr val="tx2"/>
                </a:solidFill>
              </a:rPr>
              <a:t>leak, burst</a:t>
            </a:r>
            <a:r>
              <a:rPr lang="en-GB" sz="2400" dirty="0">
                <a:solidFill>
                  <a:schemeClr val="tx2"/>
                </a:solidFill>
              </a:rPr>
              <a:t> and other anomalous </a:t>
            </a:r>
            <a:r>
              <a:rPr lang="en-GB" sz="2400" dirty="0" smtClean="0">
                <a:solidFill>
                  <a:schemeClr val="tx2"/>
                </a:solidFill>
              </a:rPr>
              <a:t>events. </a:t>
            </a:r>
            <a:endParaRPr lang="en-GB" sz="2400" dirty="0">
              <a:solidFill>
                <a:schemeClr val="tx2"/>
              </a:solidFill>
            </a:endParaRP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3"/>
              </a:buBlip>
            </a:pPr>
            <a:r>
              <a:rPr lang="en-GB" sz="2400" dirty="0" smtClean="0">
                <a:solidFill>
                  <a:schemeClr val="tx2"/>
                </a:solidFill>
              </a:rPr>
              <a:t>AURA-Alert </a:t>
            </a:r>
            <a:r>
              <a:rPr lang="en-GB" sz="2400" dirty="0">
                <a:solidFill>
                  <a:schemeClr val="tx2"/>
                </a:solidFill>
              </a:rPr>
              <a:t>is being developed as an online </a:t>
            </a:r>
            <a:r>
              <a:rPr lang="en-GB" sz="2400" b="1" dirty="0" smtClean="0">
                <a:solidFill>
                  <a:schemeClr val="tx2"/>
                </a:solidFill>
              </a:rPr>
              <a:t>SaaS</a:t>
            </a:r>
            <a:r>
              <a:rPr lang="en-GB" sz="2400" dirty="0" smtClean="0">
                <a:solidFill>
                  <a:schemeClr val="tx2"/>
                </a:solidFill>
              </a:rPr>
              <a:t> system which </a:t>
            </a:r>
            <a:r>
              <a:rPr lang="en-GB" sz="2400" dirty="0">
                <a:solidFill>
                  <a:schemeClr val="tx2"/>
                </a:solidFill>
              </a:rPr>
              <a:t>automates the training data selection </a:t>
            </a:r>
            <a:r>
              <a:rPr lang="en-GB" sz="2400" dirty="0" smtClean="0">
                <a:solidFill>
                  <a:schemeClr val="tx2"/>
                </a:solidFill>
              </a:rPr>
              <a:t>and </a:t>
            </a:r>
            <a:r>
              <a:rPr lang="en-GB" sz="2400" dirty="0">
                <a:solidFill>
                  <a:schemeClr val="tx2"/>
                </a:solidFill>
              </a:rPr>
              <a:t>use of validation data for selecting Match Strength thresholds for alert generation. </a:t>
            </a:r>
            <a:r>
              <a:rPr lang="en-GB" sz="2400" dirty="0" smtClean="0">
                <a:solidFill>
                  <a:schemeClr val="tx2"/>
                </a:solidFill>
              </a:rPr>
              <a:t>It has </a:t>
            </a:r>
            <a:r>
              <a:rPr lang="en-GB" sz="2400" dirty="0">
                <a:solidFill>
                  <a:schemeClr val="tx2"/>
                </a:solidFill>
              </a:rPr>
              <a:t>potential for application </a:t>
            </a:r>
            <a:r>
              <a:rPr lang="en-GB" sz="2400" dirty="0" smtClean="0">
                <a:solidFill>
                  <a:schemeClr val="tx2"/>
                </a:solidFill>
              </a:rPr>
              <a:t>across </a:t>
            </a:r>
            <a:r>
              <a:rPr lang="en-GB" sz="2400" b="1" dirty="0">
                <a:solidFill>
                  <a:schemeClr val="tx2"/>
                </a:solidFill>
              </a:rPr>
              <a:t>many data streams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smtClean="0">
                <a:solidFill>
                  <a:schemeClr val="tx2"/>
                </a:solidFill>
              </a:rPr>
              <a:t>simultaneously.</a:t>
            </a: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3"/>
              </a:buBlip>
            </a:pPr>
            <a:r>
              <a:rPr lang="en-GB" sz="2400" b="1" dirty="0" smtClean="0">
                <a:solidFill>
                  <a:schemeClr val="tx2"/>
                </a:solidFill>
              </a:rPr>
              <a:t>High </a:t>
            </a:r>
            <a:r>
              <a:rPr lang="en-GB" sz="2400" b="1" dirty="0">
                <a:solidFill>
                  <a:schemeClr val="tx2"/>
                </a:solidFill>
              </a:rPr>
              <a:t>sample rate data </a:t>
            </a:r>
            <a:r>
              <a:rPr lang="en-GB" sz="2400" dirty="0">
                <a:solidFill>
                  <a:schemeClr val="tx2"/>
                </a:solidFill>
              </a:rPr>
              <a:t>allows much greater </a:t>
            </a:r>
            <a:r>
              <a:rPr lang="en-GB" sz="2400" dirty="0" smtClean="0">
                <a:solidFill>
                  <a:schemeClr val="tx2"/>
                </a:solidFill>
              </a:rPr>
              <a:t>understanding to </a:t>
            </a:r>
            <a:r>
              <a:rPr lang="en-GB" sz="2400" dirty="0">
                <a:solidFill>
                  <a:schemeClr val="tx2"/>
                </a:solidFill>
              </a:rPr>
              <a:t>be made available by enabling </a:t>
            </a:r>
            <a:r>
              <a:rPr lang="en-GB" sz="2400" dirty="0" smtClean="0">
                <a:solidFill>
                  <a:schemeClr val="tx2"/>
                </a:solidFill>
              </a:rPr>
              <a:t> algorithms </a:t>
            </a:r>
            <a:r>
              <a:rPr lang="en-GB" sz="2400" dirty="0">
                <a:solidFill>
                  <a:schemeClr val="tx2"/>
                </a:solidFill>
              </a:rPr>
              <a:t>to function at a level of data quantity and resolution previously impossible.</a:t>
            </a: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3"/>
              </a:buBlip>
            </a:pP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98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 idx="4294967295"/>
          </p:nvPr>
        </p:nvSpPr>
        <p:spPr>
          <a:xfrm>
            <a:off x="468313" y="584200"/>
            <a:ext cx="8229600" cy="1143000"/>
          </a:xfrm>
        </p:spPr>
        <p:txBody>
          <a:bodyPr anchor="ctr"/>
          <a:lstStyle/>
          <a:p>
            <a:r>
              <a:rPr lang="en-GB" dirty="0" smtClean="0"/>
              <a:t>Further work</a:t>
            </a:r>
          </a:p>
        </p:txBody>
      </p:sp>
      <p:sp>
        <p:nvSpPr>
          <p:cNvPr id="134147" name="Content Placeholder 1702"/>
          <p:cNvSpPr txBox="1">
            <a:spLocks/>
          </p:cNvSpPr>
          <p:nvPr/>
        </p:nvSpPr>
        <p:spPr bwMode="auto">
          <a:xfrm>
            <a:off x="323528" y="1421111"/>
            <a:ext cx="8712460" cy="543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GB" b="1" dirty="0">
              <a:solidFill>
                <a:srgbClr val="FFFF00"/>
              </a:solidFill>
            </a:endParaRP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3"/>
              </a:buBlip>
            </a:pPr>
            <a:r>
              <a:rPr lang="en-GB" sz="2800" dirty="0" smtClean="0">
                <a:solidFill>
                  <a:schemeClr val="tx2"/>
                </a:solidFill>
              </a:rPr>
              <a:t>Online sensor data storage and availability</a:t>
            </a: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3"/>
              </a:buBlip>
            </a:pPr>
            <a:r>
              <a:rPr lang="en-GB" sz="2800" dirty="0" smtClean="0">
                <a:solidFill>
                  <a:schemeClr val="tx2"/>
                </a:solidFill>
              </a:rPr>
              <a:t>AURA-Alert online enhancements for WDS specific processing and settings including ‘sequence of states’ event detection</a:t>
            </a: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3"/>
              </a:buBlip>
            </a:pPr>
            <a:r>
              <a:rPr lang="en-GB" sz="2800" dirty="0" smtClean="0">
                <a:solidFill>
                  <a:schemeClr val="tx2"/>
                </a:solidFill>
              </a:rPr>
              <a:t>Implement work flows and </a:t>
            </a:r>
            <a:r>
              <a:rPr lang="en-GB" sz="2800" dirty="0">
                <a:solidFill>
                  <a:schemeClr val="tx2"/>
                </a:solidFill>
              </a:rPr>
              <a:t>services </a:t>
            </a:r>
            <a:r>
              <a:rPr lang="en-GB" sz="2800" dirty="0" smtClean="0">
                <a:solidFill>
                  <a:schemeClr val="tx2"/>
                </a:solidFill>
              </a:rPr>
              <a:t>on Cloud </a:t>
            </a:r>
            <a:r>
              <a:rPr lang="en-GB" sz="2800" dirty="0">
                <a:solidFill>
                  <a:schemeClr val="tx2"/>
                </a:solidFill>
              </a:rPr>
              <a:t>based portal called </a:t>
            </a:r>
            <a:r>
              <a:rPr lang="en-GB" sz="2800" dirty="0" err="1">
                <a:solidFill>
                  <a:schemeClr val="tx2"/>
                </a:solidFill>
              </a:rPr>
              <a:t>youShare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endParaRPr lang="en-GB" sz="2800" dirty="0" smtClean="0">
              <a:solidFill>
                <a:schemeClr val="tx2"/>
              </a:solidFill>
            </a:endParaRP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3"/>
              </a:buBlip>
            </a:pPr>
            <a:r>
              <a:rPr lang="en-GB" sz="2800" dirty="0" smtClean="0">
                <a:solidFill>
                  <a:schemeClr val="tx2"/>
                </a:solidFill>
              </a:rPr>
              <a:t>Integration of multiple data sources: DMA meters, </a:t>
            </a:r>
            <a:r>
              <a:rPr lang="en-GB" sz="2800" dirty="0" err="1">
                <a:solidFill>
                  <a:schemeClr val="tx2"/>
                </a:solidFill>
              </a:rPr>
              <a:t>B</a:t>
            </a:r>
            <a:r>
              <a:rPr lang="en-GB" sz="2800" dirty="0" err="1" smtClean="0">
                <a:solidFill>
                  <a:schemeClr val="tx2"/>
                </a:solidFill>
              </a:rPr>
              <a:t>urstminders</a:t>
            </a:r>
            <a:r>
              <a:rPr lang="en-GB" sz="2800" dirty="0" smtClean="0">
                <a:solidFill>
                  <a:schemeClr val="tx2"/>
                </a:solidFill>
              </a:rPr>
              <a:t>, </a:t>
            </a:r>
            <a:r>
              <a:rPr lang="en-GB" sz="2800" dirty="0" err="1">
                <a:solidFill>
                  <a:schemeClr val="tx2"/>
                </a:solidFill>
              </a:rPr>
              <a:t>T</a:t>
            </a:r>
            <a:r>
              <a:rPr lang="en-GB" sz="2800" dirty="0" err="1" smtClean="0">
                <a:solidFill>
                  <a:schemeClr val="tx2"/>
                </a:solidFill>
              </a:rPr>
              <a:t>runkminders</a:t>
            </a:r>
            <a:r>
              <a:rPr lang="en-GB" sz="2800" dirty="0" smtClean="0">
                <a:solidFill>
                  <a:schemeClr val="tx2"/>
                </a:solidFill>
              </a:rPr>
              <a:t>, </a:t>
            </a:r>
            <a:r>
              <a:rPr lang="en-GB" sz="2800" dirty="0" err="1">
                <a:solidFill>
                  <a:schemeClr val="tx2"/>
                </a:solidFill>
              </a:rPr>
              <a:t>I</a:t>
            </a:r>
            <a:r>
              <a:rPr lang="en-GB" sz="2800" dirty="0" err="1" smtClean="0">
                <a:solidFill>
                  <a:schemeClr val="tx2"/>
                </a:solidFill>
              </a:rPr>
              <a:t>ncertameters</a:t>
            </a:r>
            <a:r>
              <a:rPr lang="en-GB" sz="2800" dirty="0" smtClean="0">
                <a:solidFill>
                  <a:schemeClr val="tx2"/>
                </a:solidFill>
              </a:rPr>
              <a:t> and AMR data</a:t>
            </a: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3"/>
              </a:buBlip>
            </a:pPr>
            <a:r>
              <a:rPr lang="en-GB" sz="2800" dirty="0" smtClean="0">
                <a:solidFill>
                  <a:schemeClr val="tx2"/>
                </a:solidFill>
              </a:rPr>
              <a:t>Validation trials and cost benefit analysis</a:t>
            </a:r>
            <a:endParaRPr lang="en-GB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35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" y="635000"/>
            <a:ext cx="8667750" cy="6172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71818" y="1016732"/>
            <a:ext cx="47218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8" descr="Logo SW4E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4221088"/>
            <a:ext cx="1476164" cy="58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9748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809625"/>
            <a:ext cx="8229600" cy="1143000"/>
          </a:xfrm>
        </p:spPr>
        <p:txBody>
          <a:bodyPr/>
          <a:lstStyle/>
          <a:p>
            <a:r>
              <a:rPr lang="en-GB" dirty="0" smtClean="0"/>
              <a:t>Any Questions?</a:t>
            </a:r>
          </a:p>
        </p:txBody>
      </p:sp>
      <p:sp>
        <p:nvSpPr>
          <p:cNvPr id="37894" name="Title 1"/>
          <p:cNvSpPr>
            <a:spLocks/>
          </p:cNvSpPr>
          <p:nvPr/>
        </p:nvSpPr>
        <p:spPr bwMode="auto">
          <a:xfrm>
            <a:off x="562054" y="4674530"/>
            <a:ext cx="414457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ctr"/>
          <a:lstStyle/>
          <a:p>
            <a:pPr eaLnBrk="0" hangingPunct="0"/>
            <a:r>
              <a:rPr lang="en-GB" sz="4000" b="1" dirty="0">
                <a:solidFill>
                  <a:schemeClr val="tx2"/>
                </a:solidFill>
              </a:rPr>
              <a:t>With Thanks To: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7895" name="矩形 3"/>
          <p:cNvSpPr>
            <a:spLocks noChangeArrowheads="1"/>
          </p:cNvSpPr>
          <p:nvPr/>
        </p:nvSpPr>
        <p:spPr bwMode="auto">
          <a:xfrm>
            <a:off x="278718" y="3537012"/>
            <a:ext cx="478916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GB" altLang="zh-CN" sz="1600" dirty="0">
              <a:solidFill>
                <a:srgbClr val="000099"/>
              </a:solidFill>
              <a:latin typeface="Verdana" pitchFamily="34" charset="0"/>
              <a:ea typeface="MS PGothic" pitchFamily="34" charset="-128"/>
            </a:endParaRPr>
          </a:p>
          <a:p>
            <a:pPr algn="just"/>
            <a:r>
              <a:rPr lang="en-GB" altLang="zh-CN" sz="1600" b="1" dirty="0">
                <a:solidFill>
                  <a:srgbClr val="000099"/>
                </a:solidFill>
                <a:latin typeface="Verdana" pitchFamily="34" charset="0"/>
                <a:ea typeface="MS PGothic" pitchFamily="34" charset="-128"/>
              </a:rPr>
              <a:t>http://</a:t>
            </a:r>
            <a:r>
              <a:rPr lang="en-GB" altLang="zh-CN" sz="1600" b="1" dirty="0" smtClean="0">
                <a:solidFill>
                  <a:srgbClr val="000099"/>
                </a:solidFill>
                <a:latin typeface="Verdana" pitchFamily="34" charset="0"/>
                <a:ea typeface="MS PGothic" pitchFamily="34" charset="-128"/>
              </a:rPr>
              <a:t>www.smartwater4europe.com</a:t>
            </a:r>
            <a:endParaRPr lang="en-GB" altLang="zh-CN" sz="1600" b="1" dirty="0">
              <a:solidFill>
                <a:srgbClr val="000099"/>
              </a:solidFill>
              <a:latin typeface="Verdana" pitchFamily="34" charset="0"/>
              <a:ea typeface="MS PGothic" pitchFamily="34" charset="-128"/>
            </a:endParaRPr>
          </a:p>
          <a:p>
            <a:pPr algn="just"/>
            <a:endParaRPr lang="en-GB" altLang="zh-CN" sz="1600" b="1" dirty="0">
              <a:solidFill>
                <a:srgbClr val="000099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12" name="Picture 8" descr="Logo SW4E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948" y="2060848"/>
            <a:ext cx="4300684" cy="16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388182"/>
              </p:ext>
            </p:extLst>
          </p:nvPr>
        </p:nvGraphicFramePr>
        <p:xfrm>
          <a:off x="5616116" y="5588260"/>
          <a:ext cx="3313113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Photo Editor Photo" r:id="rId5" imgW="4285714" imgH="952633" progId="">
                  <p:embed/>
                </p:oleObj>
              </mc:Choice>
              <mc:Fallback>
                <p:oleObj name="Photo Editor Photo" r:id="rId5" imgW="4285714" imgH="9526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116" y="5588260"/>
                        <a:ext cx="3313113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48" y="5265204"/>
            <a:ext cx="2990850" cy="1381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75" y="5334005"/>
            <a:ext cx="1358901" cy="1243522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544108" y="2693238"/>
            <a:ext cx="3492388" cy="18158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GB" altLang="en-US" sz="1400" b="1" dirty="0" err="1" smtClean="0">
                <a:latin typeface="Georgia" pitchFamily="18" charset="0"/>
              </a:rPr>
              <a:t>Mounce</a:t>
            </a:r>
            <a:r>
              <a:rPr lang="en-GB" altLang="en-US" sz="1400" b="1" dirty="0">
                <a:latin typeface="Georgia" pitchFamily="18" charset="0"/>
              </a:rPr>
              <a:t>, S. R., </a:t>
            </a:r>
            <a:r>
              <a:rPr lang="en-GB" altLang="en-US" sz="1400" b="1" dirty="0" err="1">
                <a:latin typeface="Georgia" pitchFamily="18" charset="0"/>
              </a:rPr>
              <a:t>Mounce</a:t>
            </a:r>
            <a:r>
              <a:rPr lang="en-GB" altLang="en-US" sz="1400" b="1" dirty="0">
                <a:latin typeface="Georgia" pitchFamily="18" charset="0"/>
              </a:rPr>
              <a:t>, R. B., Jackson, T., Austin, J. and Boxall, J. B. (2014). Associative neural networks for pattern matching and novelty detection in water distribution system time series data. </a:t>
            </a:r>
            <a:r>
              <a:rPr lang="en-GB" altLang="en-US" sz="1400" b="1" i="1" dirty="0">
                <a:latin typeface="Georgia" pitchFamily="18" charset="0"/>
              </a:rPr>
              <a:t>Journal of </a:t>
            </a:r>
            <a:r>
              <a:rPr lang="en-GB" altLang="en-US" sz="1400" b="1" i="1" dirty="0" err="1">
                <a:latin typeface="Georgia" pitchFamily="18" charset="0"/>
              </a:rPr>
              <a:t>HydroInformatics</a:t>
            </a:r>
            <a:r>
              <a:rPr lang="en-GB" altLang="en-US" sz="1400" b="1" dirty="0">
                <a:latin typeface="Georgia" pitchFamily="18" charset="0"/>
              </a:rPr>
              <a:t>. Vol. 16 (3), pp. 617-632. 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508104" y="2232862"/>
            <a:ext cx="2971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4617B"/>
                </a:solidFill>
              </a:rPr>
              <a:t>Further </a:t>
            </a:r>
            <a:r>
              <a:rPr lang="en-GB" sz="2000" b="1" dirty="0">
                <a:solidFill>
                  <a:srgbClr val="04617B"/>
                </a:solidFill>
              </a:rPr>
              <a:t>details: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52" y="4861855"/>
            <a:ext cx="20193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37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GB" dirty="0" smtClean="0"/>
              <a:t>SmartWater4Europe</a:t>
            </a:r>
          </a:p>
        </p:txBody>
      </p:sp>
      <p:sp>
        <p:nvSpPr>
          <p:cNvPr id="4" name="Content Placeholder 1702"/>
          <p:cNvSpPr txBox="1">
            <a:spLocks/>
          </p:cNvSpPr>
          <p:nvPr/>
        </p:nvSpPr>
        <p:spPr bwMode="auto">
          <a:xfrm>
            <a:off x="468313" y="1780877"/>
            <a:ext cx="8604187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3"/>
              </a:buBlip>
            </a:pPr>
            <a:r>
              <a:rPr lang="en-GB" sz="2800" dirty="0" smtClean="0">
                <a:solidFill>
                  <a:schemeClr val="tx2"/>
                </a:solidFill>
              </a:rPr>
              <a:t>SmartWater4Europe </a:t>
            </a:r>
            <a:r>
              <a:rPr lang="en-GB" sz="2800" dirty="0">
                <a:solidFill>
                  <a:schemeClr val="tx2"/>
                </a:solidFill>
              </a:rPr>
              <a:t>(SW4E) is a four-year FP7 demonstration project (2014-17) funded by the </a:t>
            </a:r>
            <a:r>
              <a:rPr lang="en-GB" sz="2800" dirty="0" smtClean="0">
                <a:solidFill>
                  <a:schemeClr val="tx2"/>
                </a:solidFill>
              </a:rPr>
              <a:t>EU</a:t>
            </a:r>
          </a:p>
          <a:p>
            <a:pPr eaLnBrk="0" hangingPunct="0">
              <a:buClr>
                <a:srgbClr val="0BD0D9"/>
              </a:buClr>
              <a:buSzPct val="120000"/>
            </a:pPr>
            <a:endParaRPr lang="en-GB" sz="2800" dirty="0" smtClean="0">
              <a:solidFill>
                <a:schemeClr val="tx2"/>
              </a:solidFill>
            </a:endParaRP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3"/>
              </a:buBlip>
            </a:pPr>
            <a:r>
              <a:rPr lang="en-GB" sz="2800" dirty="0" smtClean="0">
                <a:solidFill>
                  <a:schemeClr val="tx2"/>
                </a:solidFill>
              </a:rPr>
              <a:t>21 </a:t>
            </a:r>
            <a:r>
              <a:rPr lang="en-GB" sz="2800" dirty="0">
                <a:solidFill>
                  <a:schemeClr val="tx2"/>
                </a:solidFill>
              </a:rPr>
              <a:t>participants including three water utilities, SMEs, research organisations and platform </a:t>
            </a:r>
            <a:r>
              <a:rPr lang="en-GB" sz="2800" dirty="0" smtClean="0">
                <a:solidFill>
                  <a:schemeClr val="tx2"/>
                </a:solidFill>
              </a:rPr>
              <a:t>organization</a:t>
            </a:r>
          </a:p>
          <a:p>
            <a:pPr eaLnBrk="0" hangingPunct="0">
              <a:buClr>
                <a:srgbClr val="0BD0D9"/>
              </a:buClr>
              <a:buSzPct val="120000"/>
            </a:pPr>
            <a:r>
              <a:rPr lang="en-GB" sz="2800" dirty="0" smtClean="0">
                <a:solidFill>
                  <a:schemeClr val="tx2"/>
                </a:solidFill>
              </a:rPr>
              <a:t> </a:t>
            </a:r>
            <a:endParaRPr lang="en-GB" sz="2800" dirty="0">
              <a:solidFill>
                <a:schemeClr val="tx2"/>
              </a:solidFill>
            </a:endParaRP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3"/>
              </a:buBlip>
            </a:pPr>
            <a:r>
              <a:rPr lang="en-GB" sz="2800" dirty="0" smtClean="0">
                <a:solidFill>
                  <a:schemeClr val="tx2"/>
                </a:solidFill>
              </a:rPr>
              <a:t>The </a:t>
            </a:r>
            <a:r>
              <a:rPr lang="en-GB" sz="2800" dirty="0">
                <a:solidFill>
                  <a:schemeClr val="tx2"/>
                </a:solidFill>
              </a:rPr>
              <a:t>UK demo site is </a:t>
            </a:r>
            <a:r>
              <a:rPr lang="en-GB" sz="2800" dirty="0" smtClean="0">
                <a:solidFill>
                  <a:schemeClr val="tx2"/>
                </a:solidFill>
              </a:rPr>
              <a:t>focusing </a:t>
            </a:r>
            <a:r>
              <a:rPr lang="en-GB" sz="2800" dirty="0">
                <a:solidFill>
                  <a:schemeClr val="tx2"/>
                </a:solidFill>
              </a:rPr>
              <a:t>on leak management, integrating fixed flow and pressure instrumentation, advanced (smart) metering </a:t>
            </a:r>
            <a:r>
              <a:rPr lang="en-GB" sz="2800" dirty="0" smtClean="0">
                <a:solidFill>
                  <a:schemeClr val="tx2"/>
                </a:solidFill>
              </a:rPr>
              <a:t>infrastructure, novel </a:t>
            </a:r>
            <a:r>
              <a:rPr lang="en-GB" sz="2800" dirty="0">
                <a:solidFill>
                  <a:schemeClr val="tx2"/>
                </a:solidFill>
              </a:rPr>
              <a:t>instruments (capable of high resolution monitoring</a:t>
            </a:r>
            <a:r>
              <a:rPr lang="en-GB" sz="2800" dirty="0" smtClean="0">
                <a:solidFill>
                  <a:schemeClr val="tx2"/>
                </a:solidFill>
              </a:rPr>
              <a:t>) and data analytics</a:t>
            </a:r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12" name="Picture 8" descr="Logo SW4E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9313" y="976312"/>
            <a:ext cx="19446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1196752"/>
            <a:ext cx="7272808" cy="500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28284" y="2420888"/>
            <a:ext cx="20157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GB" dirty="0">
                <a:solidFill>
                  <a:schemeClr val="tx2"/>
                </a:solidFill>
              </a:rPr>
              <a:t>The four demo sites will allow demonstration of solutions incorporating </a:t>
            </a:r>
            <a:r>
              <a:rPr lang="en-GB" b="1" dirty="0">
                <a:solidFill>
                  <a:schemeClr val="tx2"/>
                </a:solidFill>
              </a:rPr>
              <a:t>sensors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b="1" dirty="0">
                <a:solidFill>
                  <a:schemeClr val="tx2"/>
                </a:solidFill>
              </a:rPr>
              <a:t>data processing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b="1" dirty="0">
                <a:solidFill>
                  <a:schemeClr val="tx2"/>
                </a:solidFill>
              </a:rPr>
              <a:t>modelling</a:t>
            </a:r>
            <a:r>
              <a:rPr lang="en-GB" dirty="0">
                <a:solidFill>
                  <a:schemeClr val="tx2"/>
                </a:solidFill>
              </a:rPr>
              <a:t> and </a:t>
            </a:r>
            <a:r>
              <a:rPr lang="en-GB" b="1" dirty="0">
                <a:solidFill>
                  <a:schemeClr val="tx2"/>
                </a:solidFill>
              </a:rPr>
              <a:t>ICT technologies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5516" y="20515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Thames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8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 sites</a:t>
            </a:r>
            <a:endParaRPr lang="en-GB" dirty="0"/>
          </a:p>
        </p:txBody>
      </p:sp>
      <p:cxnSp>
        <p:nvCxnSpPr>
          <p:cNvPr id="4" name="Rechte verbindingslijn 4"/>
          <p:cNvCxnSpPr/>
          <p:nvPr/>
        </p:nvCxnSpPr>
        <p:spPr>
          <a:xfrm>
            <a:off x="1565412" y="3367309"/>
            <a:ext cx="5699060" cy="24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" name="Picture 2" descr="http://www.awa.asn.au/assoc/logoImages/Agua_rgb_30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25962"/>
            <a:ext cx="2339752" cy="113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affinitywater.co.uk/images/thames-water-logo-cm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20" y="389063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dea.univ-lille1.fr/images/logotypeLille1-QUADRI-ECR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84" y="4010413"/>
            <a:ext cx="1921396" cy="76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lh3.googleusercontent.com/-xcYVMona-1g/AAAAAAAAAAI/AAAAAAAAAAA/OYPGhXgh5Sw/s600-c-k/phot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6" y="3367333"/>
            <a:ext cx="2054720" cy="205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echte verbindingslijn 13"/>
          <p:cNvCxnSpPr/>
          <p:nvPr/>
        </p:nvCxnSpPr>
        <p:spPr>
          <a:xfrm flipV="1">
            <a:off x="1565412" y="3367309"/>
            <a:ext cx="0" cy="4990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Rechte verbindingslijn 17"/>
          <p:cNvCxnSpPr/>
          <p:nvPr/>
        </p:nvCxnSpPr>
        <p:spPr>
          <a:xfrm flipV="1">
            <a:off x="3552746" y="3367309"/>
            <a:ext cx="0" cy="4990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8"/>
          <p:cNvCxnSpPr/>
          <p:nvPr/>
        </p:nvCxnSpPr>
        <p:spPr>
          <a:xfrm flipV="1">
            <a:off x="5446223" y="3367309"/>
            <a:ext cx="0" cy="4990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9"/>
          <p:cNvCxnSpPr/>
          <p:nvPr/>
        </p:nvCxnSpPr>
        <p:spPr>
          <a:xfrm flipV="1">
            <a:off x="7304506" y="3367309"/>
            <a:ext cx="0" cy="4990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72" y="3151333"/>
            <a:ext cx="432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782" y="3151333"/>
            <a:ext cx="432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52" y="3151285"/>
            <a:ext cx="43204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12" y="3151333"/>
            <a:ext cx="432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Rechte verbindingslijn 20"/>
          <p:cNvCxnSpPr>
            <a:endCxn id="18" idx="2"/>
          </p:cNvCxnSpPr>
          <p:nvPr/>
        </p:nvCxnSpPr>
        <p:spPr>
          <a:xfrm flipH="1" flipV="1">
            <a:off x="4410000" y="2577677"/>
            <a:ext cx="4942" cy="783122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8" name="Picture 10" descr="https://encrypted-tbn2.gstatic.com/images?q=tbn:ANd9GcQNefQLqgDnI2NHlhnnDmJt5o0Xd2rVNFPJGl5wiepjrHG_WzIPIA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0" y="203767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s://encrypted-tbn3.gstatic.com/images?q=tbn:ANd9GcT_qL733-l6kd7u2x18iSiqR1__coAYy_Xr_o8Kt4O0Ixz0pjJ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985" y="1994700"/>
            <a:ext cx="771594" cy="6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vak 23"/>
          <p:cNvSpPr txBox="1"/>
          <p:nvPr/>
        </p:nvSpPr>
        <p:spPr>
          <a:xfrm>
            <a:off x="2796662" y="4990007"/>
            <a:ext cx="15121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b="1" dirty="0" smtClean="0">
                <a:solidFill>
                  <a:srgbClr val="00B0F0"/>
                </a:solidFill>
              </a:rPr>
              <a:t>TWUL Demo site</a:t>
            </a:r>
          </a:p>
          <a:p>
            <a:pPr algn="ctr"/>
            <a:r>
              <a:rPr lang="nl-NL" sz="1100" dirty="0" smtClean="0"/>
              <a:t>Reading</a:t>
            </a:r>
          </a:p>
          <a:p>
            <a:pPr algn="ctr"/>
            <a:endParaRPr lang="nl-NL" sz="1100" b="1" dirty="0"/>
          </a:p>
        </p:txBody>
      </p:sp>
      <p:sp>
        <p:nvSpPr>
          <p:cNvPr id="21" name="Tekstvak 24"/>
          <p:cNvSpPr txBox="1"/>
          <p:nvPr/>
        </p:nvSpPr>
        <p:spPr>
          <a:xfrm>
            <a:off x="809328" y="4990006"/>
            <a:ext cx="15121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b="1" dirty="0" smtClean="0">
                <a:solidFill>
                  <a:srgbClr val="00B0F0"/>
                </a:solidFill>
              </a:rPr>
              <a:t>Smart </a:t>
            </a:r>
            <a:r>
              <a:rPr lang="nl-NL" sz="1100" b="1" dirty="0" err="1" smtClean="0">
                <a:solidFill>
                  <a:srgbClr val="00B0F0"/>
                </a:solidFill>
              </a:rPr>
              <a:t>Caceres</a:t>
            </a:r>
            <a:endParaRPr lang="nl-NL" sz="1100" b="1" dirty="0" smtClean="0">
              <a:solidFill>
                <a:srgbClr val="00B0F0"/>
              </a:solidFill>
            </a:endParaRPr>
          </a:p>
          <a:p>
            <a:pPr algn="ctr"/>
            <a:r>
              <a:rPr lang="nl-NL" sz="1100" dirty="0" err="1" smtClean="0"/>
              <a:t>Caceres</a:t>
            </a:r>
            <a:endParaRPr lang="nl-NL" sz="1100" dirty="0" smtClean="0"/>
          </a:p>
          <a:p>
            <a:pPr algn="ctr"/>
            <a:endParaRPr lang="nl-NL" sz="1100" b="1" dirty="0"/>
          </a:p>
        </p:txBody>
      </p:sp>
      <p:sp>
        <p:nvSpPr>
          <p:cNvPr id="22" name="Tekstvak 25"/>
          <p:cNvSpPr txBox="1"/>
          <p:nvPr/>
        </p:nvSpPr>
        <p:spPr>
          <a:xfrm>
            <a:off x="6678972" y="4990005"/>
            <a:ext cx="15121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b="1" dirty="0" smtClean="0">
                <a:solidFill>
                  <a:srgbClr val="00B0F0"/>
                </a:solidFill>
              </a:rPr>
              <a:t>VIP</a:t>
            </a:r>
          </a:p>
          <a:p>
            <a:pPr algn="ctr"/>
            <a:r>
              <a:rPr lang="nl-NL" sz="1100" dirty="0" smtClean="0"/>
              <a:t>Leeuwarden</a:t>
            </a:r>
          </a:p>
          <a:p>
            <a:pPr algn="ctr"/>
            <a:endParaRPr lang="nl-NL" sz="1100" b="1" dirty="0"/>
          </a:p>
        </p:txBody>
      </p:sp>
      <p:sp>
        <p:nvSpPr>
          <p:cNvPr id="23" name="Tekstvak 26"/>
          <p:cNvSpPr txBox="1"/>
          <p:nvPr/>
        </p:nvSpPr>
        <p:spPr>
          <a:xfrm>
            <a:off x="4478084" y="4990007"/>
            <a:ext cx="1921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b="1" dirty="0" smtClean="0">
                <a:solidFill>
                  <a:srgbClr val="00B0F0"/>
                </a:solidFill>
              </a:rPr>
              <a:t>Sunrise Demo site</a:t>
            </a:r>
          </a:p>
          <a:p>
            <a:pPr algn="ctr"/>
            <a:r>
              <a:rPr lang="nl-NL" sz="1100" dirty="0"/>
              <a:t>L</a:t>
            </a:r>
            <a:r>
              <a:rPr lang="nl-NL" sz="1100" dirty="0" smtClean="0"/>
              <a:t>ille</a:t>
            </a:r>
          </a:p>
          <a:p>
            <a:pPr algn="ctr"/>
            <a:r>
              <a:rPr lang="nl-NL" sz="1100" dirty="0" smtClean="0"/>
              <a:t>12 km</a:t>
            </a:r>
          </a:p>
          <a:p>
            <a:pPr algn="ctr"/>
            <a:endParaRPr lang="nl-NL" sz="11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023320" y="5877272"/>
            <a:ext cx="3499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Benchmarking </a:t>
            </a:r>
            <a:r>
              <a:rPr lang="en-GB" dirty="0">
                <a:solidFill>
                  <a:schemeClr val="tx2"/>
                </a:solidFill>
              </a:rPr>
              <a:t>opportunity </a:t>
            </a:r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Working </a:t>
            </a:r>
            <a:r>
              <a:rPr lang="en-GB" dirty="0">
                <a:solidFill>
                  <a:schemeClr val="tx2"/>
                </a:solidFill>
              </a:rPr>
              <a:t>together with some of the best in the sector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687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 idx="4294967295"/>
          </p:nvPr>
        </p:nvSpPr>
        <p:spPr>
          <a:xfrm>
            <a:off x="107504" y="787399"/>
            <a:ext cx="8229600" cy="1143000"/>
          </a:xfrm>
        </p:spPr>
        <p:txBody>
          <a:bodyPr anchor="ctr"/>
          <a:lstStyle/>
          <a:p>
            <a:r>
              <a:rPr lang="en-GB" sz="4800" dirty="0" smtClean="0"/>
              <a:t>Thames Water Demo Site</a:t>
            </a:r>
          </a:p>
        </p:txBody>
      </p:sp>
      <p:sp>
        <p:nvSpPr>
          <p:cNvPr id="4" name="Content Placeholder 1702"/>
          <p:cNvSpPr txBox="1">
            <a:spLocks/>
          </p:cNvSpPr>
          <p:nvPr/>
        </p:nvSpPr>
        <p:spPr bwMode="auto">
          <a:xfrm>
            <a:off x="468314" y="1780877"/>
            <a:ext cx="4902199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3"/>
              </a:buBlip>
            </a:pPr>
            <a:r>
              <a:rPr lang="en-GB" sz="2800" dirty="0" smtClean="0">
                <a:solidFill>
                  <a:schemeClr val="tx2"/>
                </a:solidFill>
              </a:rPr>
              <a:t>Reading TWIST network</a:t>
            </a: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3"/>
              </a:buBlip>
            </a:pPr>
            <a:r>
              <a:rPr lang="en-GB" sz="2800" dirty="0" smtClean="0">
                <a:solidFill>
                  <a:schemeClr val="tx2"/>
                </a:solidFill>
              </a:rPr>
              <a:t>870 </a:t>
            </a:r>
            <a:r>
              <a:rPr lang="en-GB" sz="2800" dirty="0">
                <a:solidFill>
                  <a:schemeClr val="tx2"/>
                </a:solidFill>
              </a:rPr>
              <a:t>km of distribution mains</a:t>
            </a: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3"/>
              </a:buBlip>
            </a:pPr>
            <a:r>
              <a:rPr lang="en-GB" sz="2800" dirty="0" smtClean="0">
                <a:solidFill>
                  <a:schemeClr val="tx2"/>
                </a:solidFill>
              </a:rPr>
              <a:t>172 </a:t>
            </a:r>
            <a:r>
              <a:rPr lang="en-GB" sz="2800" dirty="0">
                <a:solidFill>
                  <a:schemeClr val="tx2"/>
                </a:solidFill>
              </a:rPr>
              <a:t>km of trunk mains</a:t>
            </a: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3"/>
              </a:buBlip>
            </a:pPr>
            <a:r>
              <a:rPr lang="en-GB" sz="2800" dirty="0" smtClean="0">
                <a:solidFill>
                  <a:schemeClr val="tx2"/>
                </a:solidFill>
              </a:rPr>
              <a:t>45 </a:t>
            </a:r>
            <a:r>
              <a:rPr lang="en-GB" sz="2800" dirty="0">
                <a:solidFill>
                  <a:schemeClr val="tx2"/>
                </a:solidFill>
              </a:rPr>
              <a:t>Ml/d of chlorinated potable water</a:t>
            </a: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3"/>
              </a:buBlip>
            </a:pPr>
            <a:r>
              <a:rPr lang="en-GB" sz="2800" dirty="0" smtClean="0">
                <a:solidFill>
                  <a:schemeClr val="tx2"/>
                </a:solidFill>
              </a:rPr>
              <a:t>Ø </a:t>
            </a:r>
            <a:r>
              <a:rPr lang="en-GB" sz="2800" dirty="0">
                <a:solidFill>
                  <a:schemeClr val="tx2"/>
                </a:solidFill>
              </a:rPr>
              <a:t>from 4” (100 mm) up to 32” (800 mm)</a:t>
            </a: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3"/>
              </a:buBlip>
            </a:pPr>
            <a:r>
              <a:rPr lang="en-GB" sz="2800" dirty="0" smtClean="0">
                <a:solidFill>
                  <a:schemeClr val="tx2"/>
                </a:solidFill>
              </a:rPr>
              <a:t>Many </a:t>
            </a:r>
            <a:r>
              <a:rPr lang="en-GB" sz="2800" dirty="0">
                <a:solidFill>
                  <a:schemeClr val="tx2"/>
                </a:solidFill>
              </a:rPr>
              <a:t>pipes </a:t>
            </a:r>
            <a:r>
              <a:rPr lang="en-GB" sz="2800" dirty="0" smtClean="0">
                <a:solidFill>
                  <a:schemeClr val="tx2"/>
                </a:solidFill>
              </a:rPr>
              <a:t>&gt;60 </a:t>
            </a:r>
            <a:r>
              <a:rPr lang="en-GB" sz="2800" dirty="0">
                <a:solidFill>
                  <a:schemeClr val="tx2"/>
                </a:solidFill>
              </a:rPr>
              <a:t>years old</a:t>
            </a:r>
          </a:p>
          <a:p>
            <a:pPr marL="273050" indent="-273050" eaLnBrk="0" hangingPunct="0">
              <a:buClr>
                <a:srgbClr val="0BD0D9"/>
              </a:buClr>
              <a:buSzPct val="120000"/>
              <a:buBlip>
                <a:blip r:embed="rId3"/>
              </a:buBlip>
            </a:pPr>
            <a:r>
              <a:rPr lang="en-GB" sz="2800" dirty="0" smtClean="0">
                <a:solidFill>
                  <a:schemeClr val="tx2"/>
                </a:solidFill>
              </a:rPr>
              <a:t>89,000 customers</a:t>
            </a:r>
          </a:p>
          <a:p>
            <a:pPr marL="273050" indent="-273050" eaLnBrk="0" hangingPunct="0">
              <a:buClr>
                <a:srgbClr val="0BD0D9"/>
              </a:buClr>
              <a:buSzPct val="120000"/>
              <a:buBlip>
                <a:blip r:embed="rId3"/>
              </a:buBlip>
            </a:pPr>
            <a:r>
              <a:rPr lang="en-GB" sz="2800" dirty="0" smtClean="0">
                <a:solidFill>
                  <a:schemeClr val="tx2"/>
                </a:solidFill>
              </a:rPr>
              <a:t>4 </a:t>
            </a:r>
            <a:r>
              <a:rPr lang="en-GB" sz="2800" dirty="0">
                <a:solidFill>
                  <a:schemeClr val="tx2"/>
                </a:solidFill>
              </a:rPr>
              <a:t>heavily instrumented </a:t>
            </a:r>
            <a:r>
              <a:rPr lang="en-GB" sz="2800" dirty="0" smtClean="0">
                <a:solidFill>
                  <a:schemeClr val="tx2"/>
                </a:solidFill>
              </a:rPr>
              <a:t>DMAs </a:t>
            </a:r>
            <a:r>
              <a:rPr lang="en-GB" sz="2800" dirty="0" err="1" smtClean="0">
                <a:solidFill>
                  <a:schemeClr val="tx2"/>
                </a:solidFill>
              </a:rPr>
              <a:t>inc.</a:t>
            </a:r>
            <a:r>
              <a:rPr lang="en-GB" sz="2800" dirty="0" smtClean="0">
                <a:solidFill>
                  <a:schemeClr val="tx2"/>
                </a:solidFill>
              </a:rPr>
              <a:t> ~1000 AMI</a:t>
            </a:r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12" name="Picture 8" descr="Logo SW4E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9313" y="976312"/>
            <a:ext cx="19446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13" y="1780877"/>
            <a:ext cx="36576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68" y="4247058"/>
            <a:ext cx="3830545" cy="24690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68" y="3830896"/>
            <a:ext cx="3830545" cy="302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27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 idx="4294967295"/>
          </p:nvPr>
        </p:nvSpPr>
        <p:spPr>
          <a:xfrm>
            <a:off x="179512" y="665820"/>
            <a:ext cx="8229600" cy="1143000"/>
          </a:xfrm>
        </p:spPr>
        <p:txBody>
          <a:bodyPr anchor="ctr"/>
          <a:lstStyle/>
          <a:p>
            <a:r>
              <a:rPr lang="en-GB" sz="4800" dirty="0" smtClean="0"/>
              <a:t>Leakage Management</a:t>
            </a:r>
          </a:p>
        </p:txBody>
      </p:sp>
      <p:pic>
        <p:nvPicPr>
          <p:cNvPr id="12" name="Picture 8" descr="Logo SW4E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313" y="976312"/>
            <a:ext cx="19446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2204864"/>
            <a:ext cx="5904148" cy="4357190"/>
          </a:xfrm>
          <a:prstGeom prst="rect">
            <a:avLst/>
          </a:prstGeom>
        </p:spPr>
      </p:pic>
      <p:sp>
        <p:nvSpPr>
          <p:cNvPr id="4" name="Content Placeholder 1702"/>
          <p:cNvSpPr txBox="1">
            <a:spLocks/>
          </p:cNvSpPr>
          <p:nvPr/>
        </p:nvSpPr>
        <p:spPr bwMode="auto">
          <a:xfrm>
            <a:off x="71500" y="1741487"/>
            <a:ext cx="3636404" cy="491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5"/>
              </a:buBlip>
            </a:pPr>
            <a:r>
              <a:rPr lang="en-GB" sz="2400" dirty="0" smtClean="0">
                <a:solidFill>
                  <a:schemeClr val="tx2"/>
                </a:solidFill>
              </a:rPr>
              <a:t>Find </a:t>
            </a:r>
            <a:r>
              <a:rPr lang="en-GB" sz="2400" dirty="0">
                <a:solidFill>
                  <a:schemeClr val="tx2"/>
                </a:solidFill>
              </a:rPr>
              <a:t>leaks soon after they occur / failure mechanisms before they </a:t>
            </a:r>
            <a:r>
              <a:rPr lang="en-GB" sz="2400" dirty="0" smtClean="0">
                <a:solidFill>
                  <a:schemeClr val="tx2"/>
                </a:solidFill>
              </a:rPr>
              <a:t>occur</a:t>
            </a:r>
            <a:endParaRPr lang="en-GB" sz="2400" dirty="0">
              <a:solidFill>
                <a:schemeClr val="tx2"/>
              </a:solidFill>
            </a:endParaRP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5"/>
              </a:buBlip>
            </a:pPr>
            <a:r>
              <a:rPr lang="en-GB" sz="2400" dirty="0" smtClean="0">
                <a:solidFill>
                  <a:schemeClr val="tx2"/>
                </a:solidFill>
              </a:rPr>
              <a:t>4 </a:t>
            </a:r>
            <a:r>
              <a:rPr lang="en-GB" sz="2400" dirty="0">
                <a:solidFill>
                  <a:schemeClr val="tx2"/>
                </a:solidFill>
              </a:rPr>
              <a:t>DMAs featuring absolute water balance</a:t>
            </a: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5"/>
              </a:buBlip>
            </a:pPr>
            <a:r>
              <a:rPr lang="en-GB" sz="2400" dirty="0" smtClean="0">
                <a:solidFill>
                  <a:schemeClr val="tx2"/>
                </a:solidFill>
              </a:rPr>
              <a:t>Installation </a:t>
            </a:r>
            <a:r>
              <a:rPr lang="en-GB" sz="2400" dirty="0">
                <a:solidFill>
                  <a:schemeClr val="tx2"/>
                </a:solidFill>
              </a:rPr>
              <a:t>of a range of </a:t>
            </a:r>
            <a:r>
              <a:rPr lang="en-GB" sz="2400" dirty="0" smtClean="0">
                <a:solidFill>
                  <a:schemeClr val="tx2"/>
                </a:solidFill>
              </a:rPr>
              <a:t>technologies</a:t>
            </a: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5"/>
              </a:buBlip>
            </a:pPr>
            <a:r>
              <a:rPr lang="en-GB" sz="2400" dirty="0" smtClean="0">
                <a:solidFill>
                  <a:schemeClr val="tx2"/>
                </a:solidFill>
              </a:rPr>
              <a:t>Implementing/ adapting data analytics</a:t>
            </a:r>
          </a:p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5"/>
              </a:buBlip>
            </a:pPr>
            <a:r>
              <a:rPr lang="en-GB" sz="2400" dirty="0" smtClean="0">
                <a:solidFill>
                  <a:schemeClr val="tx2"/>
                </a:solidFill>
              </a:rPr>
              <a:t>Initial case study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32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 idx="4294967295"/>
          </p:nvPr>
        </p:nvSpPr>
        <p:spPr>
          <a:xfrm>
            <a:off x="107504" y="787399"/>
            <a:ext cx="8229600" cy="1143000"/>
          </a:xfrm>
        </p:spPr>
        <p:txBody>
          <a:bodyPr anchor="ctr"/>
          <a:lstStyle/>
          <a:p>
            <a:r>
              <a:rPr lang="en-GB" sz="4800" dirty="0" smtClean="0"/>
              <a:t>AURA-Alert</a:t>
            </a:r>
          </a:p>
        </p:txBody>
      </p:sp>
      <p:sp>
        <p:nvSpPr>
          <p:cNvPr id="4" name="Content Placeholder 1702"/>
          <p:cNvSpPr txBox="1">
            <a:spLocks/>
          </p:cNvSpPr>
          <p:nvPr/>
        </p:nvSpPr>
        <p:spPr bwMode="auto">
          <a:xfrm>
            <a:off x="71500" y="1700808"/>
            <a:ext cx="5652628" cy="491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4"/>
              </a:buBlip>
            </a:pPr>
            <a:r>
              <a:rPr lang="en-GB" sz="2400" dirty="0" smtClean="0">
                <a:solidFill>
                  <a:schemeClr val="tx2"/>
                </a:solidFill>
              </a:rPr>
              <a:t>Advanced </a:t>
            </a:r>
            <a:r>
              <a:rPr lang="en-GB" sz="2400" dirty="0">
                <a:solidFill>
                  <a:schemeClr val="tx2"/>
                </a:solidFill>
              </a:rPr>
              <a:t>Uncertain Reasoning Architecture (AURA) Alert utilises the power of associative memories for novelty detection</a:t>
            </a:r>
          </a:p>
          <a:p>
            <a:pPr marL="730250" lvl="1" indent="-273050" eaLnBrk="0" hangingPunct="0">
              <a:buClr>
                <a:srgbClr val="0BD0D9"/>
              </a:buClr>
              <a:buSzPct val="120000"/>
              <a:buFontTx/>
              <a:buBlip>
                <a:blip r:embed="rId4"/>
              </a:buBlip>
            </a:pPr>
            <a:r>
              <a:rPr lang="en-GB" sz="2000" dirty="0">
                <a:solidFill>
                  <a:schemeClr val="tx2"/>
                </a:solidFill>
              </a:rPr>
              <a:t>Provides means to train system on normality without complex underlying </a:t>
            </a:r>
            <a:r>
              <a:rPr lang="en-GB" sz="2000" dirty="0" smtClean="0">
                <a:solidFill>
                  <a:schemeClr val="tx2"/>
                </a:solidFill>
              </a:rPr>
              <a:t>models</a:t>
            </a:r>
          </a:p>
          <a:p>
            <a:pPr marL="730250" lvl="1" indent="-273050" eaLnBrk="0" hangingPunct="0">
              <a:buClr>
                <a:srgbClr val="0BD0D9"/>
              </a:buClr>
              <a:buSzPct val="120000"/>
              <a:buFontTx/>
              <a:buBlip>
                <a:blip r:embed="rId4"/>
              </a:buBlip>
            </a:pPr>
            <a:r>
              <a:rPr lang="en-GB" sz="2000" dirty="0">
                <a:solidFill>
                  <a:schemeClr val="tx2"/>
                </a:solidFill>
              </a:rPr>
              <a:t>V</a:t>
            </a:r>
            <a:r>
              <a:rPr lang="en-GB" sz="2000" dirty="0" smtClean="0">
                <a:solidFill>
                  <a:schemeClr val="tx2"/>
                </a:solidFill>
              </a:rPr>
              <a:t>alidate unknown data against stored states to see if unusual (novelties)</a:t>
            </a:r>
            <a:endParaRPr lang="en-GB" sz="2000" dirty="0">
              <a:solidFill>
                <a:schemeClr val="tx2"/>
              </a:solidFill>
            </a:endParaRPr>
          </a:p>
          <a:p>
            <a:pPr marL="730250" lvl="1" indent="-273050" eaLnBrk="0" hangingPunct="0">
              <a:buClr>
                <a:srgbClr val="0BD0D9"/>
              </a:buClr>
              <a:buSzPct val="120000"/>
              <a:buFontTx/>
              <a:buBlip>
                <a:blip r:embed="rId4"/>
              </a:buBlip>
            </a:pPr>
            <a:r>
              <a:rPr lang="en-GB" sz="2000" dirty="0">
                <a:solidFill>
                  <a:schemeClr val="tx2"/>
                </a:solidFill>
              </a:rPr>
              <a:t>Highly scalable </a:t>
            </a:r>
            <a:r>
              <a:rPr lang="en-GB" sz="2000" dirty="0" smtClean="0">
                <a:solidFill>
                  <a:schemeClr val="tx2"/>
                </a:solidFill>
              </a:rPr>
              <a:t>approach – particularly for high volumes of Big Data</a:t>
            </a:r>
            <a:endParaRPr lang="en-GB" sz="2000" dirty="0">
              <a:solidFill>
                <a:schemeClr val="tx2"/>
              </a:solidFill>
            </a:endParaRPr>
          </a:p>
          <a:p>
            <a:pPr marL="730250" lvl="1" indent="-273050" eaLnBrk="0" hangingPunct="0">
              <a:buClr>
                <a:srgbClr val="0BD0D9"/>
              </a:buClr>
              <a:buSzPct val="120000"/>
              <a:buFontTx/>
              <a:buBlip>
                <a:blip r:embed="rId4"/>
              </a:buBlip>
            </a:pPr>
            <a:r>
              <a:rPr lang="en-GB" sz="2000" dirty="0">
                <a:solidFill>
                  <a:schemeClr val="tx2"/>
                </a:solidFill>
              </a:rPr>
              <a:t>Benefits from one-shot and high speed training</a:t>
            </a:r>
          </a:p>
          <a:p>
            <a:pPr marL="730250" lvl="1" indent="-273050" eaLnBrk="0" hangingPunct="0">
              <a:buClr>
                <a:srgbClr val="0BD0D9"/>
              </a:buClr>
              <a:buSzPct val="120000"/>
              <a:buFontTx/>
              <a:buBlip>
                <a:blip r:embed="rId4"/>
              </a:buBlip>
            </a:pPr>
            <a:r>
              <a:rPr lang="en-GB" sz="2000" dirty="0">
                <a:solidFill>
                  <a:schemeClr val="tx2"/>
                </a:solidFill>
              </a:rPr>
              <a:t>Yet to be applied for </a:t>
            </a:r>
            <a:r>
              <a:rPr lang="en-GB" sz="2000" dirty="0" smtClean="0">
                <a:solidFill>
                  <a:schemeClr val="tx2"/>
                </a:solidFill>
              </a:rPr>
              <a:t>WDS</a:t>
            </a:r>
          </a:p>
        </p:txBody>
      </p:sp>
      <p:pic>
        <p:nvPicPr>
          <p:cNvPr id="12" name="Picture 8" descr="Logo SW4E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9313" y="976312"/>
            <a:ext cx="19446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aptur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95975" y="2204864"/>
            <a:ext cx="32480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540328"/>
              </p:ext>
            </p:extLst>
          </p:nvPr>
        </p:nvGraphicFramePr>
        <p:xfrm>
          <a:off x="6115843" y="5654353"/>
          <a:ext cx="2808288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Photo Editor Photo" r:id="rId7" imgW="4285714" imgH="952633" progId="">
                  <p:embed/>
                </p:oleObj>
              </mc:Choice>
              <mc:Fallback>
                <p:oleObj name="Photo Editor Photo" r:id="rId7" imgW="4285714" imgH="952633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843" y="5654353"/>
                        <a:ext cx="2808288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8682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9"/>
          <a:stretch/>
        </p:blipFill>
        <p:spPr>
          <a:xfrm>
            <a:off x="1655676" y="1880828"/>
            <a:ext cx="6174622" cy="4341230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509" y="927125"/>
            <a:ext cx="6962775" cy="701675"/>
          </a:xfrm>
        </p:spPr>
        <p:txBody>
          <a:bodyPr lIns="91440" rIns="91440" bIns="45720">
            <a:spAutoFit/>
          </a:bodyPr>
          <a:lstStyle/>
          <a:p>
            <a:pPr eaLnBrk="1" hangingPunct="1"/>
            <a:r>
              <a:rPr lang="en-GB" altLang="en-US" sz="4000" dirty="0" smtClean="0"/>
              <a:t>AURA-Alert System</a:t>
            </a: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690754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855117"/>
            <a:ext cx="6962775" cy="701675"/>
          </a:xfrm>
        </p:spPr>
        <p:txBody>
          <a:bodyPr lIns="91440" rIns="91440" bIns="45720">
            <a:spAutoFit/>
          </a:bodyPr>
          <a:lstStyle/>
          <a:p>
            <a:pPr eaLnBrk="1" hangingPunct="1"/>
            <a:r>
              <a:rPr lang="en-GB" altLang="en-US" sz="4000" dirty="0" smtClean="0"/>
              <a:t>AURA-Alert</a:t>
            </a:r>
            <a:endParaRPr lang="en-US" altLang="en-US" sz="4000" dirty="0" smtClean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1423380"/>
            <a:ext cx="6210647" cy="547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702"/>
          <p:cNvSpPr txBox="1">
            <a:spLocks/>
          </p:cNvSpPr>
          <p:nvPr/>
        </p:nvSpPr>
        <p:spPr bwMode="auto">
          <a:xfrm>
            <a:off x="0" y="3206991"/>
            <a:ext cx="1979712" cy="19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buClr>
                <a:srgbClr val="0BD0D9"/>
              </a:buClr>
              <a:buSzPct val="120000"/>
              <a:buFontTx/>
              <a:buBlip>
                <a:blip r:embed="rId4"/>
              </a:buBlip>
            </a:pPr>
            <a:r>
              <a:rPr lang="en-GB" sz="2000" dirty="0" smtClean="0">
                <a:solidFill>
                  <a:schemeClr val="tx2"/>
                </a:solidFill>
              </a:rPr>
              <a:t>Quantisation (binning </a:t>
            </a:r>
            <a:r>
              <a:rPr lang="en-GB" sz="2000" dirty="0">
                <a:solidFill>
                  <a:schemeClr val="tx2"/>
                </a:solidFill>
              </a:rPr>
              <a:t>process applied</a:t>
            </a:r>
            <a:r>
              <a:rPr lang="en-GB" sz="2000" dirty="0" smtClean="0">
                <a:solidFill>
                  <a:schemeClr val="tx2"/>
                </a:solidFill>
              </a:rPr>
              <a:t>)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WS PPT 2003 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1_CWS PPT 2003 Templa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CWS PPT 2003 Template</Template>
  <TotalTime>8467</TotalTime>
  <Words>749</Words>
  <Application>Microsoft Office PowerPoint</Application>
  <PresentationFormat>On-screen Show (4:3)</PresentationFormat>
  <Paragraphs>100</Paragraphs>
  <Slides>18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1_CWS PPT 2003 Template</vt:lpstr>
      <vt:lpstr>Photo Editor Photo</vt:lpstr>
      <vt:lpstr>CLOUD BASED MACHINE LEARNING APPROACHES FOR LEAKAGE ASSESSMENT AND MANAGEMENT IN SMART WATER NETWORKS</vt:lpstr>
      <vt:lpstr>SmartWater4Europe</vt:lpstr>
      <vt:lpstr>PowerPoint Presentation</vt:lpstr>
      <vt:lpstr>Demo sites</vt:lpstr>
      <vt:lpstr>Thames Water Demo Site</vt:lpstr>
      <vt:lpstr>Leakage Management</vt:lpstr>
      <vt:lpstr>AURA-Alert</vt:lpstr>
      <vt:lpstr>AURA-Alert System</vt:lpstr>
      <vt:lpstr>AURA-Alert</vt:lpstr>
      <vt:lpstr>Methodology</vt:lpstr>
      <vt:lpstr>Case study analysis</vt:lpstr>
      <vt:lpstr>E8</vt:lpstr>
      <vt:lpstr>E14 zoom</vt:lpstr>
      <vt:lpstr>E2 zoom</vt:lpstr>
      <vt:lpstr>Conclusions</vt:lpstr>
      <vt:lpstr>Further work</vt:lpstr>
      <vt:lpstr>PowerPoint Presentation</vt:lpstr>
      <vt:lpstr>Any Questions?</vt:lpstr>
    </vt:vector>
  </TitlesOfParts>
  <Company>University of Exeter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NEPTUNE:  Improved Operation of WDS</dc:title>
  <dc:creator>SECaM</dc:creator>
  <cp:lastModifiedBy>Stephen Mounce</cp:lastModifiedBy>
  <cp:revision>547</cp:revision>
  <cp:lastPrinted>2015-09-01T17:06:24Z</cp:lastPrinted>
  <dcterms:created xsi:type="dcterms:W3CDTF">2008-08-15T12:09:51Z</dcterms:created>
  <dcterms:modified xsi:type="dcterms:W3CDTF">2015-09-06T12:12:22Z</dcterms:modified>
</cp:coreProperties>
</file>